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7" r:id="rId4"/>
    <p:sldId id="269" r:id="rId5"/>
    <p:sldId id="264" r:id="rId6"/>
    <p:sldId id="260" r:id="rId7"/>
    <p:sldId id="266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2%20in%20Microsoft%20Office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2475940507436"/>
          <c:y val="4.2083333333333431E-2"/>
          <c:w val="0.85219685039370152"/>
          <c:h val="0.744613954505687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2 in Microsoft Office PowerPoint]Perfomance against targets'!$B$5</c:f>
              <c:strCache>
                <c:ptCount val="1"/>
                <c:pt idx="0">
                  <c:v>Achievement </c:v>
                </c:pt>
              </c:strCache>
            </c:strRef>
          </c:tx>
          <c:invertIfNegative val="0"/>
          <c:cat>
            <c:strRef>
              <c:f>'[Chart 2 in Microsoft Office PowerPoint]Perfomance against targets'!$A$6:$A$9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'[Chart 2 in Microsoft Office PowerPoint]Perfomance against targets'!$B$6:$B$9</c:f>
              <c:numCache>
                <c:formatCode>General</c:formatCode>
                <c:ptCount val="4"/>
                <c:pt idx="0">
                  <c:v>130901</c:v>
                </c:pt>
                <c:pt idx="1">
                  <c:v>266783</c:v>
                </c:pt>
                <c:pt idx="2">
                  <c:v>405462</c:v>
                </c:pt>
                <c:pt idx="3">
                  <c:v>508917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7-4265-AB76-AE596B58D5F3}"/>
            </c:ext>
          </c:extLst>
        </c:ser>
        <c:ser>
          <c:idx val="1"/>
          <c:order val="1"/>
          <c:tx>
            <c:strRef>
              <c:f>'[Chart 2 in Microsoft Office PowerPoint]Perfomance against targets'!$C$5</c:f>
              <c:strCache>
                <c:ptCount val="1"/>
                <c:pt idx="0">
                  <c:v>Target</c:v>
                </c:pt>
              </c:strCache>
            </c:strRef>
          </c:tx>
          <c:invertIfNegative val="0"/>
          <c:cat>
            <c:strRef>
              <c:f>'[Chart 2 in Microsoft Office PowerPoint]Perfomance against targets'!$A$6:$A$9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'[Chart 2 in Microsoft Office PowerPoint]Perfomance against targets'!$C$6:$C$9</c:f>
              <c:numCache>
                <c:formatCode>General</c:formatCode>
                <c:ptCount val="4"/>
                <c:pt idx="0">
                  <c:v>163119</c:v>
                </c:pt>
                <c:pt idx="1">
                  <c:v>326238</c:v>
                </c:pt>
                <c:pt idx="2">
                  <c:v>489357</c:v>
                </c:pt>
                <c:pt idx="3">
                  <c:v>652477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97-4265-AB76-AE596B58D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9476736"/>
        <c:axId val="199478272"/>
      </c:barChart>
      <c:lineChart>
        <c:grouping val="standard"/>
        <c:varyColors val="0"/>
        <c:ser>
          <c:idx val="2"/>
          <c:order val="2"/>
          <c:tx>
            <c:strRef>
              <c:f>'[Chart 2 in Microsoft Office PowerPoint]Perfomance against targets'!$D$5</c:f>
              <c:strCache>
                <c:ptCount val="1"/>
                <c:pt idx="0">
                  <c:v>% Achievement</c:v>
                </c:pt>
              </c:strCache>
            </c:strRef>
          </c:tx>
          <c:marker>
            <c:symbol val="none"/>
          </c:marker>
          <c:dLbls>
            <c:dLbl>
              <c:idx val="3"/>
              <c:layout>
                <c:manualLayout>
                  <c:x val="-7.7160493827161626E-3"/>
                  <c:y val="-0.477025552352062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97-4265-AB76-AE596B58D5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2 in Microsoft Office PowerPoint]Perfomance against targets'!$A$6:$A$9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'[Chart 2 in Microsoft Office PowerPoint]Perfomance against targets'!$D$6:$D$9</c:f>
              <c:numCache>
                <c:formatCode>0%</c:formatCode>
                <c:ptCount val="4"/>
                <c:pt idx="0">
                  <c:v>0.80248775433885688</c:v>
                </c:pt>
                <c:pt idx="1">
                  <c:v>0.81775574887045654</c:v>
                </c:pt>
                <c:pt idx="2">
                  <c:v>0.82856074399671387</c:v>
                </c:pt>
                <c:pt idx="3">
                  <c:v>0.7799769187266371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97-4265-AB76-AE596B58D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366912"/>
        <c:axId val="199365376"/>
        <c:extLst>
          <c:ext xmlns:c15="http://schemas.microsoft.com/office/drawing/2012/chart" uri="{02D57815-91ED-43cb-92C2-25804820EDAC}">
            <c15:filteredLine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'Perfomance against targets'!$E$5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'Perfomance against targets'!$A$6:$A$9</c15:sqref>
                        </c15:formulaRef>
                      </c:ext>
                    </c:extLst>
                    <c:strCache>
                      <c:ptCount val="4"/>
                      <c:pt idx="0">
                        <c:v>Q1</c:v>
                      </c:pt>
                      <c:pt idx="1">
                        <c:v>Q2</c:v>
                      </c:pt>
                      <c:pt idx="2">
                        <c:v>Q3</c:v>
                      </c:pt>
                      <c:pt idx="3">
                        <c:v>Projected Q4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'Perfomance against targets'!$E$6:$E$9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C597-4265-AB76-AE596B58D5F3}"/>
                  </c:ext>
                </c:extLst>
              </c15:ser>
            </c15:filteredLineSeries>
          </c:ext>
        </c:extLst>
      </c:lineChart>
      <c:catAx>
        <c:axId val="19947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199478272"/>
        <c:crosses val="autoZero"/>
        <c:auto val="1"/>
        <c:lblAlgn val="ctr"/>
        <c:lblOffset val="100"/>
        <c:noMultiLvlLbl val="0"/>
      </c:catAx>
      <c:valAx>
        <c:axId val="1994782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199476736"/>
        <c:crosses val="autoZero"/>
        <c:crossBetween val="between"/>
      </c:valAx>
      <c:valAx>
        <c:axId val="19936537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199366912"/>
        <c:crosses val="max"/>
        <c:crossBetween val="between"/>
      </c:valAx>
      <c:catAx>
        <c:axId val="199366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9365376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 rot="0" vert="horz"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Sheet1!$F$7</c:f>
              <c:strCache>
                <c:ptCount val="1"/>
                <c:pt idx="0">
                  <c:v># tests done </c:v>
                </c:pt>
              </c:strCache>
            </c:strRef>
          </c:tx>
          <c:invertIfNegative val="0"/>
          <c:cat>
            <c:strRef>
              <c:f>Sheet1!$E$8:$E$9</c:f>
              <c:strCache>
                <c:ptCount val="2"/>
                <c:pt idx="0">
                  <c:v>Q1 2019</c:v>
                </c:pt>
                <c:pt idx="1">
                  <c:v>Q2 2019</c:v>
                </c:pt>
              </c:strCache>
            </c:strRef>
          </c:cat>
          <c:val>
            <c:numRef>
              <c:f>Sheet1!$F$8:$F$9</c:f>
              <c:numCache>
                <c:formatCode>General</c:formatCode>
                <c:ptCount val="2"/>
                <c:pt idx="0">
                  <c:v>143040</c:v>
                </c:pt>
                <c:pt idx="1">
                  <c:v>302032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F-4C47-9BE7-ED01D654AC97}"/>
            </c:ext>
          </c:extLst>
        </c:ser>
        <c:ser>
          <c:idx val="1"/>
          <c:order val="1"/>
          <c:tx>
            <c:strRef>
              <c:f>Sheet1!$G$7</c:f>
              <c:strCache>
                <c:ptCount val="1"/>
                <c:pt idx="0">
                  <c:v>Target </c:v>
                </c:pt>
              </c:strCache>
            </c:strRef>
          </c:tx>
          <c:invertIfNegative val="0"/>
          <c:cat>
            <c:strRef>
              <c:f>Sheet1!$E$8:$E$9</c:f>
              <c:strCache>
                <c:ptCount val="2"/>
                <c:pt idx="0">
                  <c:v>Q1 2019</c:v>
                </c:pt>
                <c:pt idx="1">
                  <c:v>Q2 2019</c:v>
                </c:pt>
              </c:strCache>
            </c:strRef>
          </c:cat>
          <c:val>
            <c:numRef>
              <c:f>Sheet1!$G$8:$G$9</c:f>
              <c:numCache>
                <c:formatCode>General</c:formatCode>
                <c:ptCount val="2"/>
                <c:pt idx="0">
                  <c:v>230000</c:v>
                </c:pt>
                <c:pt idx="1">
                  <c:v>460000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1F-4C47-9BE7-ED01D654A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665792"/>
        <c:axId val="187420672"/>
      </c:barChart>
      <c:lineChart>
        <c:grouping val="standard"/>
        <c:varyColors val="0"/>
        <c:ser>
          <c:idx val="2"/>
          <c:order val="2"/>
          <c:tx>
            <c:strRef>
              <c:f>Sheet1!$H$7</c:f>
              <c:strCache>
                <c:ptCount val="1"/>
                <c:pt idx="0">
                  <c:v>% Achievement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Sheet1!$E$8:$E$9</c:f>
              <c:strCache>
                <c:ptCount val="2"/>
                <c:pt idx="0">
                  <c:v>Q1 2019</c:v>
                </c:pt>
                <c:pt idx="1">
                  <c:v>Q2 2019</c:v>
                </c:pt>
              </c:strCache>
            </c:strRef>
          </c:cat>
          <c:val>
            <c:numRef>
              <c:f>Sheet1!$H$8:$H$9</c:f>
              <c:numCache>
                <c:formatCode>0%</c:formatCode>
                <c:ptCount val="2"/>
                <c:pt idx="0">
                  <c:v>0.62</c:v>
                </c:pt>
                <c:pt idx="1">
                  <c:v>0.65659130434782609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1F-4C47-9BE7-ED01D654A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424128"/>
        <c:axId val="187422592"/>
      </c:lineChart>
      <c:catAx>
        <c:axId val="185665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/>
            </a:pPr>
            <a:endParaRPr lang="en-US"/>
          </a:p>
        </c:txPr>
        <c:crossAx val="187420672"/>
        <c:crosses val="autoZero"/>
        <c:auto val="1"/>
        <c:lblAlgn val="ctr"/>
        <c:lblOffset val="100"/>
        <c:noMultiLvlLbl val="0"/>
      </c:catAx>
      <c:valAx>
        <c:axId val="187420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85665792"/>
        <c:crosses val="autoZero"/>
        <c:crossBetween val="between"/>
      </c:valAx>
      <c:valAx>
        <c:axId val="18742259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87424128"/>
        <c:crosses val="max"/>
        <c:crossBetween val="between"/>
      </c:valAx>
      <c:catAx>
        <c:axId val="187424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7422592"/>
        <c:crosses val="autoZero"/>
        <c:auto val="1"/>
        <c:lblAlgn val="ctr"/>
        <c:lblOffset val="100"/>
        <c:noMultiLvlLbl val="0"/>
      </c:catAx>
    </c:plotArea>
    <c:legend>
      <c:legendPos val="r"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DF893-8DDD-4852-95CB-2459089935C6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F4489-92C2-4BB3-BD44-74414FB8CB70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F4489-92C2-4BB3-BD44-74414FB8CB70}" type="slidenum">
              <a:rPr lang="en-ZW" smtClean="0"/>
              <a:pPr/>
              <a:t>5</a:t>
            </a:fld>
            <a:endParaRPr lang="en-Z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ZW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4CC598-9A7C-411B-BCD9-47DD9475D81F}" type="datetimeFigureOut">
              <a:rPr lang="en-US" smtClean="0"/>
              <a:pPr/>
              <a:t>11/5/2019</a:t>
            </a:fld>
            <a:endParaRPr lang="en-ZW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ADD771-20EB-49DF-9667-7378DCD3A65D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W" dirty="0"/>
              <a:t>HIV Viral load testing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W" dirty="0"/>
              <a:t>Norah Sukutayi Vere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/>
              <a:t>HIV Viral Load scale up plan </a:t>
            </a:r>
          </a:p>
          <a:p>
            <a:r>
              <a:rPr lang="en-ZW" dirty="0"/>
              <a:t>Viral Load testing Labs distribution</a:t>
            </a:r>
          </a:p>
          <a:p>
            <a:r>
              <a:rPr lang="en-ZW" dirty="0"/>
              <a:t>HIV viral load testing capacity conventional machines</a:t>
            </a:r>
          </a:p>
          <a:p>
            <a:r>
              <a:rPr lang="en-ZW" dirty="0"/>
              <a:t>HIV testing performance 2018</a:t>
            </a:r>
          </a:p>
          <a:p>
            <a:r>
              <a:rPr lang="en-ZW" dirty="0"/>
              <a:t>HIV Testing Performance 2019</a:t>
            </a:r>
          </a:p>
          <a:p>
            <a:r>
              <a:rPr lang="en-ZW" dirty="0"/>
              <a:t>Challenges </a:t>
            </a:r>
          </a:p>
          <a:p>
            <a:endParaRPr lang="en-Z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Zimbabwe Viral Load Scale Up Plan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r>
              <a:rPr lang="en-US" dirty="0"/>
              <a:t>Revised Viral Load Testing Scale-Up Plan 2018-2020</a:t>
            </a:r>
          </a:p>
          <a:p>
            <a:r>
              <a:rPr lang="en-US" dirty="0"/>
              <a:t>Target for 2018 was to cover 60 % of ART cohort with a VL test.</a:t>
            </a:r>
          </a:p>
          <a:p>
            <a:r>
              <a:rPr lang="en-US" dirty="0"/>
              <a:t>Target for  2019 is to cover 80% of the ART Cohort  with a VL test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endParaRPr lang="en-ZW" dirty="0"/>
          </a:p>
          <a:p>
            <a:endParaRPr lang="en-Z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VL testing Laboratories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Zimbabwe started with targeted Viral load testing  and moved towards universal coverage in 2016.</a:t>
            </a:r>
          </a:p>
          <a:p>
            <a:r>
              <a:rPr lang="en-US" dirty="0"/>
              <a:t>Started off with one testing lab and has expanded to 14 conventional and 25 POC sites between 2016 and 2018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333333"/>
                </a:solidFill>
                <a:highlight>
                  <a:srgbClr val="FFFF00"/>
                </a:highlight>
                <a:latin typeface="Arial" charset="0"/>
              </a:rPr>
              <a:t>Near POC TESTING SITES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>
              <a:solidFill>
                <a:srgbClr val="333333"/>
              </a:solidFill>
              <a:highlight>
                <a:srgbClr val="FFFF00"/>
              </a:highlight>
              <a:latin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FFFFFF"/>
                </a:solidFill>
                <a:highlight>
                  <a:srgbClr val="008000"/>
                </a:highlight>
                <a:latin typeface="Arial" charset="0"/>
              </a:rPr>
              <a:t>CONVENTIONAL TESTING SITES</a:t>
            </a:r>
          </a:p>
          <a:p>
            <a:endParaRPr lang="en-ZW" dirty="0"/>
          </a:p>
        </p:txBody>
      </p:sp>
      <p:pic>
        <p:nvPicPr>
          <p:cNvPr id="11" name="Content Placeholder 8">
            <a:extLst>
              <a:ext uri="{FF2B5EF4-FFF2-40B4-BE49-F238E27FC236}">
                <a16:creationId xmlns:a16="http://schemas.microsoft.com/office/drawing/2014/main" id="{20557725-F5B6-4279-A26C-499FC5070E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10" y="1357298"/>
            <a:ext cx="4776790" cy="485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87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5"/>
          <a:ext cx="9001157" cy="6857993"/>
        </p:xfrm>
        <a:graphic>
          <a:graphicData uri="http://schemas.openxmlformats.org/drawingml/2006/table">
            <a:tbl>
              <a:tblPr/>
              <a:tblGrid>
                <a:gridCol w="235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0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5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VL testing Lab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Instrument Type 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Total number of instrument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Capacity/ instrument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  capacity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5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Beat AIDS 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Roche Cobas CAP/CTM96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538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Beatrice Road Infectious Disease Hospital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BM NucliSens Easy Q HIV-1 v 2.0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39,600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39,600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538"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Roche Cobas  CAP/CTM96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5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Chinhoyi Provincial</a:t>
                      </a:r>
                      <a:endParaRPr lang="en-ZW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Roche Cobas CAP/CTM96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6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Chitungwiza (PSI)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Abbott m2000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31,680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31,680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5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Gweru Provincial Hospital 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Roche Cobas  CAP/CTM96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5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Masvingo Provincial Hosp.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Roche Cobas CAP/CTM 96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150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Mpilo Central Hospital 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Roche Cobas CAP/CTM96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81"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Abbott m2000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31,680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63,360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538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Mutare Provincial Hospital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Roche Cobas CAP/CTM96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44,352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483"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Abbott m2000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31,680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63,360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538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NMRL 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BM NucliSens Easy Q HIV-1 v 2.0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39,600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39,600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050">
                <a:tc v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Abbott m2000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31,680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95,040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5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Gwanda and St. Luke’s Hospitals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Abbott m2000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ZW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31,680</a:t>
                      </a:r>
                      <a:endParaRPr lang="en-ZW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63,360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3002"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FFFFFF"/>
                          </a:solidFill>
                          <a:latin typeface="Calibri"/>
                          <a:cs typeface="Times New Roman"/>
                        </a:rPr>
                        <a:t>Bindura, Kadoma, Marondera</a:t>
                      </a:r>
                      <a:endParaRPr lang="en-ZW" sz="1200" b="1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Hologic Panther</a:t>
                      </a: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66000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198000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483"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Various districts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Samba</a:t>
                      </a: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79200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03002"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 Annual  8 hr capacity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36" marR="6436" marT="6436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ZW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983,664</a:t>
                      </a:r>
                    </a:p>
                  </a:txBody>
                  <a:tcPr marL="6436" marR="6436" marT="64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W" dirty="0"/>
              <a:t>2018 VL  quarterly test performance against scale up targets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W" dirty="0"/>
              <a:t>2019 Quarterly VL against  Scale up Targets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Challenges In 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/>
              <a:t>Understaffing </a:t>
            </a:r>
          </a:p>
          <a:p>
            <a:r>
              <a:rPr lang="en-ZW" dirty="0"/>
              <a:t>Power interruptions- Working hours and capacity reduced because of power availability</a:t>
            </a:r>
          </a:p>
          <a:p>
            <a:r>
              <a:rPr lang="en-ZW" dirty="0"/>
              <a:t>Reagent and consumables stock outs</a:t>
            </a:r>
          </a:p>
          <a:p>
            <a:r>
              <a:rPr lang="en-ZW" dirty="0"/>
              <a:t>Suboptimal LIMS- challenges with data management and TAT</a:t>
            </a:r>
          </a:p>
          <a:p>
            <a:endParaRPr lang="en-ZW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ZW" dirty="0"/>
              <a:t>                                      </a:t>
            </a:r>
          </a:p>
          <a:p>
            <a:pPr>
              <a:buNone/>
            </a:pPr>
            <a:endParaRPr lang="en-ZW" dirty="0"/>
          </a:p>
          <a:p>
            <a:pPr>
              <a:buNone/>
            </a:pPr>
            <a:r>
              <a:rPr lang="en-ZW" sz="7200" dirty="0"/>
              <a:t>              THANK YOU!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318</TotalTime>
  <Words>347</Words>
  <Application>Microsoft Office PowerPoint</Application>
  <PresentationFormat>On-screen Show (4:3)</PresentationFormat>
  <Paragraphs>117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Wingdings 2</vt:lpstr>
      <vt:lpstr>Trek</vt:lpstr>
      <vt:lpstr>HIV Viral load testing Overview</vt:lpstr>
      <vt:lpstr>Outline</vt:lpstr>
      <vt:lpstr>Zimbabwe Viral Load Scale Up Plan</vt:lpstr>
      <vt:lpstr>VL testing Laboratories</vt:lpstr>
      <vt:lpstr>PowerPoint Presentation</vt:lpstr>
      <vt:lpstr>2018 VL  quarterly test performance against scale up targets</vt:lpstr>
      <vt:lpstr>2019 Quarterly VL against  Scale up Targets</vt:lpstr>
      <vt:lpstr>Challenges In Laboratories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Viral load testing status</dc:title>
  <dc:creator>veren</dc:creator>
  <cp:lastModifiedBy>Yao, Katy (CDC/DDPHSIS/CGH/DGHT)</cp:lastModifiedBy>
  <cp:revision>22</cp:revision>
  <dcterms:created xsi:type="dcterms:W3CDTF">2019-05-15T23:39:06Z</dcterms:created>
  <dcterms:modified xsi:type="dcterms:W3CDTF">2019-11-05T12:54:08Z</dcterms:modified>
</cp:coreProperties>
</file>